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3" r:id="rId2"/>
    <p:sldId id="258" r:id="rId3"/>
    <p:sldId id="257" r:id="rId4"/>
    <p:sldId id="264" r:id="rId5"/>
    <p:sldId id="259" r:id="rId6"/>
    <p:sldId id="260" r:id="rId7"/>
    <p:sldId id="261" r:id="rId8"/>
    <p:sldId id="262" r:id="rId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8"/>
    <p:restoredTop sz="94051"/>
  </p:normalViewPr>
  <p:slideViewPr>
    <p:cSldViewPr snapToGrid="0" snapToObjects="1">
      <p:cViewPr varScale="1">
        <p:scale>
          <a:sx n="85" d="100"/>
          <a:sy n="85" d="100"/>
        </p:scale>
        <p:origin x="20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BE39D-5272-B440-9D2E-89A6A990F06B}" type="datetimeFigureOut">
              <a:t>2023. 12. 19.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4406F-3A4E-BD47-95C5-03B4B0EF6695}" type="slidenum">
              <a:t>‹#›</a:t>
            </a:fld>
            <a:endParaRPr kumimoji="1" lang="ko-KR" altLang="en-US"/>
          </a:p>
        </p:txBody>
      </p:sp>
    </p:spTree>
    <p:extLst>
      <p:ext uri="{BB962C8B-B14F-4D97-AF65-F5344CB8AC3E}">
        <p14:creationId xmlns:p14="http://schemas.microsoft.com/office/powerpoint/2010/main" val="37136340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264406F-3A4E-BD47-95C5-03B4B0EF6695}" type="slidenum">
              <a:t>3</a:t>
            </a:fld>
            <a:endParaRPr kumimoji="1" lang="ko-KR" altLang="en-US"/>
          </a:p>
        </p:txBody>
      </p:sp>
    </p:spTree>
    <p:extLst>
      <p:ext uri="{BB962C8B-B14F-4D97-AF65-F5344CB8AC3E}">
        <p14:creationId xmlns:p14="http://schemas.microsoft.com/office/powerpoint/2010/main" val="18355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264406F-3A4E-BD47-95C5-03B4B0EF6695}" type="slidenum">
              <a:t>4</a:t>
            </a:fld>
            <a:endParaRPr kumimoji="1" lang="ko-KR" altLang="en-US"/>
          </a:p>
        </p:txBody>
      </p:sp>
    </p:spTree>
    <p:extLst>
      <p:ext uri="{BB962C8B-B14F-4D97-AF65-F5344CB8AC3E}">
        <p14:creationId xmlns:p14="http://schemas.microsoft.com/office/powerpoint/2010/main" val="1187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264406F-3A4E-BD47-95C5-03B4B0EF6695}" type="slidenum">
              <a:t>6</a:t>
            </a:fld>
            <a:endParaRPr kumimoji="1" lang="ko-KR" altLang="en-US"/>
          </a:p>
        </p:txBody>
      </p:sp>
    </p:spTree>
    <p:extLst>
      <p:ext uri="{BB962C8B-B14F-4D97-AF65-F5344CB8AC3E}">
        <p14:creationId xmlns:p14="http://schemas.microsoft.com/office/powerpoint/2010/main" val="1992666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6264406F-3A4E-BD47-95C5-03B4B0EF6695}" type="slidenum">
              <a:t>7</a:t>
            </a:fld>
            <a:endParaRPr kumimoji="1" lang="ko-KR" altLang="en-US"/>
          </a:p>
        </p:txBody>
      </p:sp>
    </p:spTree>
    <p:extLst>
      <p:ext uri="{BB962C8B-B14F-4D97-AF65-F5344CB8AC3E}">
        <p14:creationId xmlns:p14="http://schemas.microsoft.com/office/powerpoint/2010/main" val="81765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BFEF41-7845-1A4C-91E4-B58BEB5FD780}"/>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4DFE9E82-EC90-CF4D-B2FB-D5490BE8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98C375D9-CB40-FA4E-BE86-5D82A909DAA6}"/>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C181095D-022C-B54C-B691-1814EFB629F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32E47D2-8493-BA47-B63A-0366D6427075}"/>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111224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B574ED-9666-0E4A-99A8-8EC7F1BA20BE}"/>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2384542-25B7-D44A-BFA2-3ABDD3D015CE}"/>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D436A805-BB60-5B43-9C37-C5D5CFCC9B84}"/>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F0C62C62-D5B7-9241-96BF-479CC3CD529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C1B89307-76E6-A140-AF04-4FC295186F8B}"/>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327137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92029B7-0265-B445-A7D6-9F63F209683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9697D2AB-BE4F-224C-9947-E1A7441AB444}"/>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C4BC854E-1634-2B4B-B0D0-D2FF6826D1D3}"/>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2578848C-B3FB-C94D-8FD8-669DCF3C900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75D3555-6FE3-A14E-9149-ED65D3A1B464}"/>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311985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21649E-03E1-0546-8E2C-DDD9C01F46B2}"/>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16ADD4DA-738E-644B-A925-798B4A4378C9}"/>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7AD91335-6104-5A4A-8974-0ACCEC95DEAC}"/>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69AEBF4A-318F-124A-9EC8-7ECD1478E9F6}"/>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9E690AF-DF47-644C-96D5-56906F8CF0DE}"/>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226388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5B4DFB-BDBF-0E42-97D9-1337641E951E}"/>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D8BB1BF-3D02-B845-9901-52E7B1F17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5FAE5F3C-09C3-D044-85BB-FFF0828347C5}"/>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86289297-A4D8-8644-A585-3B157570F9CB}"/>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A04589B6-7A7C-3446-9942-3F6185D0BD2F}"/>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120878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0E5409-A181-EF4E-A76D-DFACC4111305}"/>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CEDD81CA-9DF2-BD4B-985D-E69C22BE1F57}"/>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BCE1475F-72D5-634B-901B-85D175FF324E}"/>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D9D8376A-BD60-774D-A60F-EED698FE9225}"/>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6" name="바닥글 개체 틀 5">
            <a:extLst>
              <a:ext uri="{FF2B5EF4-FFF2-40B4-BE49-F238E27FC236}">
                <a16:creationId xmlns:a16="http://schemas.microsoft.com/office/drawing/2014/main" id="{1B1B1FA0-F10A-654E-854C-53A3A38655DD}"/>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19C6A6B7-A51F-5E41-8193-DF6D991756F6}"/>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164414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41A34-05CA-D947-88B1-713EA4F5FA5B}"/>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56C3521C-6140-6947-95E5-8C81613A11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0796E7F9-4CDD-9049-A316-7B6FAF10A6BE}"/>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D0E39309-A618-834F-9149-2DD06547F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ADEEFCC2-E9D4-A247-8F8F-5926E6864132}"/>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F1E5851F-20F8-DA4A-A10E-6911E872F785}"/>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8" name="바닥글 개체 틀 7">
            <a:extLst>
              <a:ext uri="{FF2B5EF4-FFF2-40B4-BE49-F238E27FC236}">
                <a16:creationId xmlns:a16="http://schemas.microsoft.com/office/drawing/2014/main" id="{CD2AC365-5528-A144-B000-6BFA4781DF87}"/>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3F577059-8E23-A044-9596-70E3966952C9}"/>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1584508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7F73E7-0C5A-4941-9976-144928AE8F67}"/>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18E0F3D8-1795-EB40-9259-87099C9A8F79}"/>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4" name="바닥글 개체 틀 3">
            <a:extLst>
              <a:ext uri="{FF2B5EF4-FFF2-40B4-BE49-F238E27FC236}">
                <a16:creationId xmlns:a16="http://schemas.microsoft.com/office/drawing/2014/main" id="{766A1FE4-102F-4F44-AAF5-3D1A6042008D}"/>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41784E8B-41A5-5044-BBB6-02FEFC938902}"/>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340766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DC87338-C838-2844-83B0-823AFFEBCDCB}"/>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3" name="바닥글 개체 틀 2">
            <a:extLst>
              <a:ext uri="{FF2B5EF4-FFF2-40B4-BE49-F238E27FC236}">
                <a16:creationId xmlns:a16="http://schemas.microsoft.com/office/drawing/2014/main" id="{5B18BD58-DA10-B34E-91C9-2DBD5AE0297F}"/>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0D946DCF-C9F5-C24C-AEFE-F83A3F5F7B23}"/>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210824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F1F057-E852-8249-A957-4A23E81BF43A}"/>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61227454-4AAF-6940-B01E-446566A0E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FB688EF9-F733-F742-93D8-B7543B504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98F37281-DA8B-FD4A-8841-86FC47D077C1}"/>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6" name="바닥글 개체 틀 5">
            <a:extLst>
              <a:ext uri="{FF2B5EF4-FFF2-40B4-BE49-F238E27FC236}">
                <a16:creationId xmlns:a16="http://schemas.microsoft.com/office/drawing/2014/main" id="{8FD3344D-B2CC-F044-B308-9467085354C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13EAEAD-F750-A340-81E6-053E62941EF4}"/>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326524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21B2C-FB3A-AD44-8BD3-94EDBB165911}"/>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5CE3C50C-C12C-204B-80BC-C6D430FDC7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18C934C7-0977-AD45-B8AD-CCEE793A6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84E35070-01E2-4540-850D-3AED5F99ECFB}"/>
              </a:ext>
            </a:extLst>
          </p:cNvPr>
          <p:cNvSpPr>
            <a:spLocks noGrp="1"/>
          </p:cNvSpPr>
          <p:nvPr>
            <p:ph type="dt" sz="half" idx="10"/>
          </p:nvPr>
        </p:nvSpPr>
        <p:spPr/>
        <p:txBody>
          <a:bodyPr/>
          <a:lstStyle/>
          <a:p>
            <a:fld id="{9C9093D9-57EF-EF49-B4F3-287D244C0B95}" type="datetimeFigureOut">
              <a:t>2023. 12. 19.</a:t>
            </a:fld>
            <a:endParaRPr kumimoji="1" lang="ko-KR" altLang="en-US"/>
          </a:p>
        </p:txBody>
      </p:sp>
      <p:sp>
        <p:nvSpPr>
          <p:cNvPr id="6" name="바닥글 개체 틀 5">
            <a:extLst>
              <a:ext uri="{FF2B5EF4-FFF2-40B4-BE49-F238E27FC236}">
                <a16:creationId xmlns:a16="http://schemas.microsoft.com/office/drawing/2014/main" id="{C1A74DE4-7B7F-9548-BB29-161878B37431}"/>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0B730C4-3ACC-764B-A973-0C2BD87FEFA1}"/>
              </a:ext>
            </a:extLst>
          </p:cNvPr>
          <p:cNvSpPr>
            <a:spLocks noGrp="1"/>
          </p:cNvSpPr>
          <p:nvPr>
            <p:ph type="sldNum" sz="quarter" idx="12"/>
          </p:nvPr>
        </p:nvSpPr>
        <p:spPr/>
        <p:txBody>
          <a:bodyPr/>
          <a:lstStyle/>
          <a:p>
            <a:fld id="{CBE9CC8B-79DC-304A-B755-45F2BED96D75}" type="slidenum">
              <a:t>‹#›</a:t>
            </a:fld>
            <a:endParaRPr kumimoji="1" lang="ko-KR" altLang="en-US"/>
          </a:p>
        </p:txBody>
      </p:sp>
    </p:spTree>
    <p:extLst>
      <p:ext uri="{BB962C8B-B14F-4D97-AF65-F5344CB8AC3E}">
        <p14:creationId xmlns:p14="http://schemas.microsoft.com/office/powerpoint/2010/main" val="200755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B584AE7-D108-D749-B24A-06C9B90E36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E71CE86E-56B0-034E-8103-93B5DD8DCB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A474F276-5DD3-EE42-B9BE-441A278D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093D9-57EF-EF49-B4F3-287D244C0B95}" type="datetimeFigureOut">
              <a:t>2023. 12. 19.</a:t>
            </a:fld>
            <a:endParaRPr kumimoji="1" lang="ko-KR" altLang="en-US"/>
          </a:p>
        </p:txBody>
      </p:sp>
      <p:sp>
        <p:nvSpPr>
          <p:cNvPr id="5" name="바닥글 개체 틀 4">
            <a:extLst>
              <a:ext uri="{FF2B5EF4-FFF2-40B4-BE49-F238E27FC236}">
                <a16:creationId xmlns:a16="http://schemas.microsoft.com/office/drawing/2014/main" id="{7EF9DEBB-158B-D14E-8C8A-FCDC6B810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37172D31-BD92-074F-87AF-ED8D4CF64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9CC8B-79DC-304A-B755-45F2BED96D75}" type="slidenum">
              <a:t>‹#›</a:t>
            </a:fld>
            <a:endParaRPr kumimoji="1" lang="ko-KR" altLang="en-US"/>
          </a:p>
        </p:txBody>
      </p:sp>
    </p:spTree>
    <p:extLst>
      <p:ext uri="{BB962C8B-B14F-4D97-AF65-F5344CB8AC3E}">
        <p14:creationId xmlns:p14="http://schemas.microsoft.com/office/powerpoint/2010/main" val="2310979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mailto:jinfilm@kakao.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2"/>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Artists</a:t>
              </a:r>
              <a:endParaRPr kumimoji="1" lang="ko-KR" altLang="en-US" sz="1400">
                <a:latin typeface="NanumSquareOTF" panose="020B0600000101010101" pitchFamily="34" charset="-127"/>
                <a:ea typeface="NanumSquareOTF"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2463800" y="3016250"/>
            <a:ext cx="7264400" cy="2631490"/>
          </a:xfrm>
          <a:prstGeom prst="rect">
            <a:avLst/>
          </a:prstGeom>
          <a:noFill/>
        </p:spPr>
        <p:txBody>
          <a:bodyPr wrap="square" rtlCol="0">
            <a:spAutoFit/>
          </a:bodyPr>
          <a:lstStyle/>
          <a:p>
            <a:r>
              <a:rPr kumimoji="1" lang="en-US" altLang="ko-KR" sz="1700">
                <a:latin typeface="NanumSquareOTF" panose="020B0600000101010101" pitchFamily="34" charset="-127"/>
                <a:ea typeface="NanumSquareOTF" panose="020B0600000101010101" pitchFamily="34" charset="-127"/>
              </a:rPr>
              <a:t>'JINFILM’</a:t>
            </a:r>
            <a:r>
              <a:rPr kumimoji="1" lang="ko-KR" altLang="en-US" sz="1700">
                <a:latin typeface="NanumSquareOTF" panose="020B0600000101010101" pitchFamily="34" charset="-127"/>
                <a:ea typeface="NanumSquareOTF" panose="020B0600000101010101" pitchFamily="34" charset="-127"/>
              </a:rPr>
              <a:t>은 </a:t>
            </a:r>
            <a:r>
              <a:rPr lang="ko-KR" altLang="en-US" sz="1700" b="0" i="0">
                <a:solidFill>
                  <a:srgbClr val="374151"/>
                </a:solidFill>
                <a:effectLst/>
                <a:latin typeface="NanumSquareOTF" panose="020B0600000101010101" pitchFamily="34" charset="-127"/>
                <a:ea typeface="NanumSquareOTF" panose="020B0600000101010101" pitchFamily="34" charset="-127"/>
              </a:rPr>
              <a:t>은 순간의 감동과 아름다움을 포착해내는 사진 및 영상을 만드는 곳입니다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우리는 작품에서 고유한 이야기를 창조하며</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사랑과 열정을 담아내어 당신의 순간을 영원히 기억하도록 도울 것입니다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더 나은 내일을 위해 우리와 함께 기억을 만들어가길 바랍니다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p>
          <a:p>
            <a:endParaRPr kumimoji="1" lang="en-US" altLang="ko-KR" sz="1700">
              <a:solidFill>
                <a:srgbClr val="374151"/>
              </a:solidFill>
              <a:latin typeface="NanumSquareOTF" panose="020B0600000101010101" pitchFamily="34" charset="-127"/>
              <a:ea typeface="NanumSquareOTF" panose="020B0600000101010101" pitchFamily="34" charset="-127"/>
            </a:endParaRPr>
          </a:p>
          <a:p>
            <a:br>
              <a:rPr lang="en" altLang="ko-KR" sz="1600">
                <a:latin typeface="NanumSquareOTF" panose="020B0600000101010101" pitchFamily="34" charset="-127"/>
                <a:ea typeface="NanumSquareOTF" panose="020B0600000101010101" pitchFamily="34" charset="-127"/>
              </a:rPr>
            </a:br>
            <a:r>
              <a:rPr lang="en" altLang="ko-KR" sz="1600" b="0" i="0">
                <a:solidFill>
                  <a:srgbClr val="374151"/>
                </a:solidFill>
                <a:effectLst/>
                <a:latin typeface="NanumSquareOTF" panose="020B0600000101010101" pitchFamily="34" charset="-127"/>
                <a:ea typeface="NanumSquareOTF" panose="020B0600000101010101" pitchFamily="34" charset="-127"/>
              </a:rPr>
              <a:t>"JINFILM" is a place where we capture moments of emotion and beauty through photography and videography. We create unique stories in our works, infusing love and passion to help you cherish your moments forever. We hope to create memories with you for a better tomorrow.</a:t>
            </a:r>
            <a:endParaRPr kumimoji="1" lang="en-US" altLang="ko-KR" sz="1700">
              <a:latin typeface="NanumSquareOTF" panose="020B0600000101010101" pitchFamily="34" charset="-127"/>
              <a:ea typeface="NanumSquareOTF" panose="020B0600000101010101" pitchFamily="34" charset="-127"/>
            </a:endParaRPr>
          </a:p>
        </p:txBody>
      </p:sp>
    </p:spTree>
    <p:extLst>
      <p:ext uri="{BB962C8B-B14F-4D97-AF65-F5344CB8AC3E}">
        <p14:creationId xmlns:p14="http://schemas.microsoft.com/office/powerpoint/2010/main" val="40256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2"/>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b="1">
                  <a:latin typeface="NanumSquareOTF Bold" panose="020B0600000101010101" pitchFamily="34" charset="-127"/>
                  <a:ea typeface="NanumSquareOTF Bold" panose="020B0600000101010101" pitchFamily="34" charset="-127"/>
                </a:rPr>
                <a:t>Artists</a:t>
              </a:r>
              <a:endParaRPr kumimoji="1" lang="ko-KR" altLang="en-US" sz="1400" b="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b="1">
                  <a:latin typeface="NanumSquareOTF Bold" panose="020B0600000101010101" pitchFamily="34" charset="-127"/>
                  <a:ea typeface="NanumSquareOTF Bold" panose="020B0600000101010101" pitchFamily="34" charset="-127"/>
                </a:rPr>
                <a:t>About</a:t>
              </a:r>
              <a:endParaRPr kumimoji="1" lang="ko-KR" altLang="en-US" sz="1400" b="1">
                <a:latin typeface="NanumSquareOTF Bold" panose="020B0600000101010101" pitchFamily="34" charset="-127"/>
                <a:ea typeface="NanumSquareOTF Bold"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b="1">
                  <a:latin typeface="NanumSquareOTF Bold" panose="020B0600000101010101" pitchFamily="34" charset="-127"/>
                  <a:ea typeface="NanumSquareOTF Bold" panose="020B0600000101010101" pitchFamily="34" charset="-127"/>
                </a:rPr>
                <a:t>Contact</a:t>
              </a:r>
              <a:endParaRPr kumimoji="1" lang="ko-KR" altLang="en-US" sz="1400" b="1">
                <a:latin typeface="NanumSquareOTF Bold" panose="020B0600000101010101" pitchFamily="34" charset="-127"/>
                <a:ea typeface="NanumSquareOTF Bold" panose="020B0600000101010101" pitchFamily="34" charset="-127"/>
              </a:endParaRPr>
            </a:p>
          </p:txBody>
        </p:sp>
      </p:grpSp>
      <p:sp>
        <p:nvSpPr>
          <p:cNvPr id="10" name="TextBox 9">
            <a:extLst>
              <a:ext uri="{FF2B5EF4-FFF2-40B4-BE49-F238E27FC236}">
                <a16:creationId xmlns:a16="http://schemas.microsoft.com/office/drawing/2014/main" id="{34FE64BF-28E8-6A40-A913-75F6A36F9507}"/>
              </a:ext>
            </a:extLst>
          </p:cNvPr>
          <p:cNvSpPr txBox="1"/>
          <p:nvPr/>
        </p:nvSpPr>
        <p:spPr>
          <a:xfrm>
            <a:off x="5530850" y="1380588"/>
            <a:ext cx="8229600" cy="1215717"/>
          </a:xfrm>
          <a:prstGeom prst="rect">
            <a:avLst/>
          </a:prstGeom>
          <a:noFill/>
        </p:spPr>
        <p:txBody>
          <a:bodyPr wrap="square" rtlCol="0">
            <a:spAutoFit/>
          </a:bodyPr>
          <a:lstStyle/>
          <a:p>
            <a:endParaRPr kumimoji="1" lang="en-US" altLang="ko-KR" sz="1700">
              <a:latin typeface="NanumSquareOTF" panose="020B0600000101010101" pitchFamily="34" charset="-127"/>
              <a:ea typeface="NanumSquareOTF" panose="020B0600000101010101" pitchFamily="34" charset="-127"/>
            </a:endParaRPr>
          </a:p>
          <a:p>
            <a:pPr>
              <a:lnSpc>
                <a:spcPct val="150000"/>
              </a:lnSpc>
            </a:pPr>
            <a:r>
              <a:rPr kumimoji="1" lang="en-US" altLang="ko-KR" sz="1300">
                <a:latin typeface="NanumSquareOTF" panose="020B0600000101010101" pitchFamily="34" charset="-127"/>
                <a:ea typeface="NanumSquareOTF" panose="020B0600000101010101" pitchFamily="34" charset="-127"/>
              </a:rPr>
              <a:t>Kang JIN Cheol</a:t>
            </a:r>
          </a:p>
          <a:p>
            <a:pPr>
              <a:lnSpc>
                <a:spcPct val="150000"/>
              </a:lnSpc>
            </a:pPr>
            <a:r>
              <a:rPr kumimoji="1" lang="en-US" altLang="ko-KR" sz="1300">
                <a:latin typeface="NanumSquareOTF" panose="020B0600000101010101" pitchFamily="34" charset="-127"/>
                <a:ea typeface="NanumSquareOTF" panose="020B0600000101010101" pitchFamily="34" charset="-127"/>
              </a:rPr>
              <a:t>Kim JIN</a:t>
            </a:r>
          </a:p>
          <a:p>
            <a:endParaRPr kumimoji="1" lang="en-US" altLang="ko-KR" sz="1700">
              <a:latin typeface="NanumSquareOTF" panose="020B0600000101010101" pitchFamily="34" charset="-127"/>
              <a:ea typeface="NanumSquareOTF" panose="020B0600000101010101" pitchFamily="34" charset="-127"/>
            </a:endParaRPr>
          </a:p>
        </p:txBody>
      </p:sp>
      <p:sp>
        <p:nvSpPr>
          <p:cNvPr id="11" name="TextBox 10">
            <a:extLst>
              <a:ext uri="{FF2B5EF4-FFF2-40B4-BE49-F238E27FC236}">
                <a16:creationId xmlns:a16="http://schemas.microsoft.com/office/drawing/2014/main" id="{4E2CC335-4CD8-2245-BC3D-76D0EA2D0B76}"/>
              </a:ext>
            </a:extLst>
          </p:cNvPr>
          <p:cNvSpPr txBox="1"/>
          <p:nvPr/>
        </p:nvSpPr>
        <p:spPr>
          <a:xfrm>
            <a:off x="2463800" y="3016250"/>
            <a:ext cx="7264400" cy="2631490"/>
          </a:xfrm>
          <a:prstGeom prst="rect">
            <a:avLst/>
          </a:prstGeom>
          <a:noFill/>
        </p:spPr>
        <p:txBody>
          <a:bodyPr wrap="square" rtlCol="0">
            <a:spAutoFit/>
          </a:bodyPr>
          <a:lstStyle/>
          <a:p>
            <a:r>
              <a:rPr kumimoji="1" lang="en-US" altLang="ko-KR" sz="1700">
                <a:latin typeface="NanumSquareOTF" panose="020B0600000101010101" pitchFamily="34" charset="-127"/>
                <a:ea typeface="NanumSquareOTF" panose="020B0600000101010101" pitchFamily="34" charset="-127"/>
              </a:rPr>
              <a:t>'JINFILM’</a:t>
            </a:r>
            <a:r>
              <a:rPr kumimoji="1" lang="ko-KR" altLang="en-US" sz="1700">
                <a:latin typeface="NanumSquareOTF" panose="020B0600000101010101" pitchFamily="34" charset="-127"/>
                <a:ea typeface="NanumSquareOTF" panose="020B0600000101010101" pitchFamily="34" charset="-127"/>
              </a:rPr>
              <a:t>은 </a:t>
            </a:r>
            <a:r>
              <a:rPr lang="ko-KR" altLang="en-US" sz="1700" b="0" i="0">
                <a:solidFill>
                  <a:srgbClr val="374151"/>
                </a:solidFill>
                <a:effectLst/>
                <a:latin typeface="NanumSquareOTF" panose="020B0600000101010101" pitchFamily="34" charset="-127"/>
                <a:ea typeface="NanumSquareOTF" panose="020B0600000101010101" pitchFamily="34" charset="-127"/>
              </a:rPr>
              <a:t>은 순간의 감동과 아름다움을 포착해내는 사진 및 영상을 만드는 곳입니다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우리는 작품에서 고유한 이야기를 창조하며</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사랑과 열정을 담아내어 당신의 순간을 영원히 기억하도록 도울 것입니다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r>
              <a:rPr lang="ko-KR" altLang="en-US" sz="1700" b="0" i="0">
                <a:solidFill>
                  <a:srgbClr val="374151"/>
                </a:solidFill>
                <a:effectLst/>
                <a:latin typeface="NanumSquareOTF" panose="020B0600000101010101" pitchFamily="34" charset="-127"/>
                <a:ea typeface="NanumSquareOTF" panose="020B0600000101010101" pitchFamily="34" charset="-127"/>
              </a:rPr>
              <a:t> 더 나은 내일을 위해 우리와 함께 기억을 만들어가길 바랍니다</a:t>
            </a:r>
            <a:r>
              <a:rPr lang="en-US" altLang="ko-KR" sz="1700" b="0" i="0">
                <a:solidFill>
                  <a:srgbClr val="374151"/>
                </a:solidFill>
                <a:effectLst/>
                <a:latin typeface="NanumSquareOTF" panose="020B0600000101010101" pitchFamily="34" charset="-127"/>
                <a:ea typeface="NanumSquareOTF" panose="020B0600000101010101" pitchFamily="34" charset="-127"/>
              </a:rPr>
              <a:t>.</a:t>
            </a:r>
          </a:p>
          <a:p>
            <a:endParaRPr kumimoji="1" lang="en-US" altLang="ko-KR" sz="1700">
              <a:solidFill>
                <a:srgbClr val="374151"/>
              </a:solidFill>
              <a:latin typeface="NanumSquareOTF" panose="020B0600000101010101" pitchFamily="34" charset="-127"/>
              <a:ea typeface="NanumSquareOTF" panose="020B0600000101010101" pitchFamily="34" charset="-127"/>
            </a:endParaRPr>
          </a:p>
          <a:p>
            <a:br>
              <a:rPr lang="en" altLang="ko-KR" sz="1600">
                <a:latin typeface="NanumSquareOTF" panose="020B0600000101010101" pitchFamily="34" charset="-127"/>
                <a:ea typeface="NanumSquareOTF" panose="020B0600000101010101" pitchFamily="34" charset="-127"/>
              </a:rPr>
            </a:br>
            <a:r>
              <a:rPr lang="en" altLang="ko-KR" sz="1600" b="0" i="0">
                <a:solidFill>
                  <a:srgbClr val="374151"/>
                </a:solidFill>
                <a:effectLst/>
                <a:latin typeface="NanumSquareOTF" panose="020B0600000101010101" pitchFamily="34" charset="-127"/>
                <a:ea typeface="NanumSquareOTF" panose="020B0600000101010101" pitchFamily="34" charset="-127"/>
              </a:rPr>
              <a:t>"JINFILM" is a place where we capture moments of emotion and beauty through photography and videography. We create unique stories in our works, infusing love and passion to help you cherish your moments forever. We hope to create memories with you for a better tomorrow.</a:t>
            </a:r>
            <a:endParaRPr kumimoji="1" lang="en-US" altLang="ko-KR" sz="1700">
              <a:latin typeface="NanumSquareOTF" panose="020B0600000101010101" pitchFamily="34" charset="-127"/>
              <a:ea typeface="NanumSquareOTF" panose="020B0600000101010101" pitchFamily="34" charset="-127"/>
            </a:endParaRPr>
          </a:p>
        </p:txBody>
      </p:sp>
    </p:spTree>
    <p:extLst>
      <p:ext uri="{BB962C8B-B14F-4D97-AF65-F5344CB8AC3E}">
        <p14:creationId xmlns:p14="http://schemas.microsoft.com/office/powerpoint/2010/main" val="8076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3"/>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i="1">
                  <a:latin typeface="NanumSquareOTF Bold" panose="020B0600000101010101" pitchFamily="34" charset="-127"/>
                  <a:ea typeface="NanumSquareOTF Bold" panose="020B0600000101010101" pitchFamily="34" charset="-127"/>
                </a:rPr>
                <a:t>Artists</a:t>
              </a:r>
              <a:endParaRPr kumimoji="1" lang="ko-KR" altLang="en-US" sz="1400" i="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grpSp>
        <p:nvGrpSpPr>
          <p:cNvPr id="11" name="그룹 10">
            <a:extLst>
              <a:ext uri="{FF2B5EF4-FFF2-40B4-BE49-F238E27FC236}">
                <a16:creationId xmlns:a16="http://schemas.microsoft.com/office/drawing/2014/main" id="{8E83961D-F518-4842-83ED-882EA377FE18}"/>
              </a:ext>
            </a:extLst>
          </p:cNvPr>
          <p:cNvGrpSpPr/>
          <p:nvPr/>
        </p:nvGrpSpPr>
        <p:grpSpPr>
          <a:xfrm>
            <a:off x="1911350" y="2520474"/>
            <a:ext cx="8229600" cy="3016210"/>
            <a:chOff x="946150" y="2150796"/>
            <a:chExt cx="8229600" cy="3016210"/>
          </a:xfrm>
        </p:grpSpPr>
        <p:sp>
          <p:nvSpPr>
            <p:cNvPr id="12" name="TextBox 11">
              <a:extLst>
                <a:ext uri="{FF2B5EF4-FFF2-40B4-BE49-F238E27FC236}">
                  <a16:creationId xmlns:a16="http://schemas.microsoft.com/office/drawing/2014/main" id="{ED38DEF0-82B8-3147-AD09-396ABCE16A31}"/>
                </a:ext>
              </a:extLst>
            </p:cNvPr>
            <p:cNvSpPr txBox="1"/>
            <p:nvPr/>
          </p:nvSpPr>
          <p:spPr>
            <a:xfrm>
              <a:off x="946150" y="2150796"/>
              <a:ext cx="8229600" cy="3016210"/>
            </a:xfrm>
            <a:prstGeom prst="rect">
              <a:avLst/>
            </a:prstGeom>
            <a:noFill/>
          </p:spPr>
          <p:txBody>
            <a:bodyPr wrap="square" rtlCol="0">
              <a:spAutoFit/>
            </a:bodyPr>
            <a:lstStyle/>
            <a:p>
              <a:r>
                <a:rPr kumimoji="1" lang="en-US" altLang="ko-KR" sz="1700">
                  <a:latin typeface="NanumSquareOTF" panose="020B0600000101010101" pitchFamily="34" charset="-127"/>
                  <a:ea typeface="NanumSquareOTF" panose="020B0600000101010101" pitchFamily="34" charset="-127"/>
                </a:rPr>
                <a:t>     </a:t>
              </a:r>
              <a:r>
                <a:rPr kumimoji="1" lang="ko-KR" altLang="en-US" sz="1700">
                  <a:latin typeface="NanumSquareOTF" panose="020B0600000101010101" pitchFamily="34" charset="-127"/>
                  <a:ea typeface="NanumSquareOTF" panose="020B0600000101010101" pitchFamily="34" charset="-127"/>
                </a:rPr>
                <a:t> </a:t>
              </a:r>
              <a:r>
                <a:rPr kumimoji="1" lang="en-US" altLang="ko-KR" sz="1700">
                  <a:latin typeface="NanumSquareOTF" panose="020B0600000101010101" pitchFamily="34" charset="-127"/>
                  <a:ea typeface="NanumSquareOTF" panose="020B0600000101010101" pitchFamily="34" charset="-127"/>
                </a:rPr>
                <a:t>PHOTOGRAPHERS</a:t>
              </a:r>
            </a:p>
            <a:p>
              <a:endParaRPr kumimoji="1" lang="en-US" altLang="ko-KR" sz="1700">
                <a:latin typeface="NanumSquareOTF" panose="020B0600000101010101" pitchFamily="34" charset="-127"/>
                <a:ea typeface="NanumSquareOTF" panose="020B0600000101010101" pitchFamily="34" charset="-127"/>
              </a:endParaRPr>
            </a:p>
            <a:p>
              <a:r>
                <a:rPr kumimoji="1" lang="ko-KR" altLang="en-US" sz="1700" b="1">
                  <a:latin typeface="NanumSquareOTF Bold" panose="020B0600000101010101" pitchFamily="34" charset="-127"/>
                  <a:ea typeface="NanumSquareOTF Bold" panose="020B0600000101010101" pitchFamily="34" charset="-127"/>
                </a:rPr>
                <a:t>강진철</a:t>
              </a:r>
              <a:r>
                <a:rPr kumimoji="1" lang="en-US" altLang="ko-KR" sz="1700" b="1">
                  <a:latin typeface="NanumSquareOTF Bold" panose="020B0600000101010101" pitchFamily="34" charset="-127"/>
                  <a:ea typeface="NanumSquareOTF Bold" panose="020B0600000101010101" pitchFamily="34" charset="-127"/>
                </a:rPr>
                <a:t>(Kang JIN Cheol)</a:t>
              </a:r>
            </a:p>
            <a:p>
              <a:endParaRPr kumimoji="1" lang="en-US" altLang="ko-KR" sz="1700" b="1">
                <a:latin typeface="NanumSquareOTF Bold" panose="020B0600000101010101" pitchFamily="34" charset="-127"/>
                <a:ea typeface="NanumSquareOTF Bold" panose="020B0600000101010101" pitchFamily="34" charset="-127"/>
              </a:endParaRPr>
            </a:p>
            <a:p>
              <a:r>
                <a:rPr kumimoji="1" lang="en-US" altLang="ko-KR" sz="1600" b="1">
                  <a:latin typeface="NanumSquareOTF_ac Bold" panose="020B0600000101010101" pitchFamily="34" charset="-127"/>
                  <a:ea typeface="NanumSquareOTF_ac Bold" panose="020B0600000101010101" pitchFamily="34" charset="-127"/>
                  <a:cs typeface="Berlin Sans FB" panose="020F0502020204030204" pitchFamily="34" charset="0"/>
                </a:rPr>
                <a:t>PROFILE</a:t>
              </a:r>
            </a:p>
            <a:p>
              <a:r>
                <a:rPr kumimoji="1" lang="ko-KR" altLang="en-US" sz="1400">
                  <a:latin typeface="NanumSquareOTF" panose="020B0600000101010101" pitchFamily="34" charset="-127"/>
                  <a:ea typeface="NanumSquareOTF" panose="020B0600000101010101" pitchFamily="34" charset="-127"/>
                </a:rPr>
                <a:t>이지환</a:t>
              </a:r>
              <a:r>
                <a:rPr kumimoji="1" lang="en-US" altLang="ko-KR" sz="1400">
                  <a:latin typeface="NanumSquareOTF" panose="020B0600000101010101" pitchFamily="34" charset="-127"/>
                  <a:ea typeface="NanumSquareOTF" panose="020B0600000101010101" pitchFamily="34" charset="-127"/>
                </a:rPr>
                <a:t>,</a:t>
              </a:r>
              <a:r>
                <a:rPr kumimoji="1" lang="ko-KR" altLang="en-US" sz="1400">
                  <a:latin typeface="NanumSquareOTF" panose="020B0600000101010101" pitchFamily="34" charset="-127"/>
                  <a:ea typeface="NanumSquareOTF" panose="020B0600000101010101" pitchFamily="34" charset="-127"/>
                </a:rPr>
                <a:t> 나평화</a:t>
              </a:r>
              <a:r>
                <a:rPr kumimoji="1" lang="en-US" altLang="ko-KR" sz="1400">
                  <a:latin typeface="NanumSquareOTF" panose="020B0600000101010101" pitchFamily="34" charset="-127"/>
                  <a:ea typeface="NanumSquareOTF" panose="020B0600000101010101" pitchFamily="34" charset="-127"/>
                </a:rPr>
                <a:t>,</a:t>
              </a:r>
              <a:r>
                <a:rPr kumimoji="1" lang="ko-KR" altLang="en-US" sz="1400">
                  <a:latin typeface="NanumSquareOTF" panose="020B0600000101010101" pitchFamily="34" charset="-127"/>
                  <a:ea typeface="NanumSquareOTF" panose="020B0600000101010101" pitchFamily="34" charset="-127"/>
                </a:rPr>
                <a:t> 이예린</a:t>
              </a:r>
              <a:r>
                <a:rPr kumimoji="1" lang="en-US" altLang="ko-KR" sz="1400">
                  <a:latin typeface="NanumSquareOTF" panose="020B0600000101010101" pitchFamily="34" charset="-127"/>
                  <a:ea typeface="NanumSquareOTF" panose="020B0600000101010101" pitchFamily="34" charset="-127"/>
                </a:rPr>
                <a:t>,</a:t>
              </a:r>
              <a:r>
                <a:rPr kumimoji="1" lang="ko-KR" altLang="en-US" sz="1400">
                  <a:latin typeface="NanumSquareOTF" panose="020B0600000101010101" pitchFamily="34" charset="-127"/>
                  <a:ea typeface="NanumSquareOTF" panose="020B0600000101010101" pitchFamily="34" charset="-127"/>
                </a:rPr>
                <a:t> 김영록</a:t>
              </a:r>
              <a:endParaRPr kumimoji="1" lang="en-US" altLang="ko-KR" sz="1400">
                <a:latin typeface="NanumSquareOTF" panose="020B0600000101010101" pitchFamily="34" charset="-127"/>
                <a:ea typeface="NanumSquareOTF" panose="020B0600000101010101" pitchFamily="34" charset="-127"/>
              </a:endParaRPr>
            </a:p>
            <a:p>
              <a:endParaRPr kumimoji="1" lang="en-US" altLang="ko-KR" sz="1700">
                <a:latin typeface="NanumSquareOTF" panose="020B0600000101010101" pitchFamily="34" charset="-127"/>
                <a:ea typeface="NanumSquareOTF" panose="020B0600000101010101" pitchFamily="34" charset="-127"/>
              </a:endParaRPr>
            </a:p>
            <a:p>
              <a:r>
                <a:rPr kumimoji="1" lang="en-US" altLang="ko-KR" sz="1500" b="1">
                  <a:latin typeface="NanumSquareOTF_ac Bold" panose="020B0600000101010101" pitchFamily="34" charset="-127"/>
                  <a:ea typeface="NanumSquareOTF_ac Bold" panose="020B0600000101010101" pitchFamily="34" charset="-127"/>
                </a:rPr>
                <a:t>SNAP</a:t>
              </a:r>
            </a:p>
            <a:p>
              <a:r>
                <a:rPr kumimoji="1" lang="en-US" altLang="ko-KR" sz="1400">
                  <a:latin typeface="NanumSquareOTF" panose="020B0600000101010101" pitchFamily="34" charset="-127"/>
                  <a:ea typeface="NanumSquareOTF" panose="020B0600000101010101" pitchFamily="34" charset="-127"/>
                </a:rPr>
                <a:t>YangYang, Fukuoka, Musical Snap, Seoul</a:t>
              </a:r>
            </a:p>
            <a:p>
              <a:endParaRPr kumimoji="1" lang="en-US" altLang="ko-KR" sz="1700">
                <a:latin typeface="NanumSquareOTF" panose="020B0600000101010101" pitchFamily="34" charset="-127"/>
                <a:ea typeface="NanumSquareOTF" panose="020B0600000101010101" pitchFamily="34" charset="-127"/>
              </a:endParaRPr>
            </a:p>
            <a:p>
              <a:r>
                <a:rPr kumimoji="1" lang="en-US" altLang="ko-KR" sz="1500" b="1">
                  <a:latin typeface="NanumSquareOTF Bold" panose="020B0600000101010101" pitchFamily="34" charset="-127"/>
                  <a:ea typeface="NanumSquareOTF Bold" panose="020B0600000101010101" pitchFamily="34" charset="-127"/>
                </a:rPr>
                <a:t>ADVERTISING</a:t>
              </a:r>
            </a:p>
            <a:p>
              <a:r>
                <a:rPr kumimoji="1" lang="en-US" altLang="ko-KR" sz="1400">
                  <a:latin typeface="NanumSquareOTF" panose="020B0600000101010101" pitchFamily="34" charset="-127"/>
                  <a:ea typeface="NanumSquareOTF" panose="020B0600000101010101" pitchFamily="34" charset="-127"/>
                </a:rPr>
                <a:t>Getmostone Fitness, Kumotan</a:t>
              </a:r>
            </a:p>
          </p:txBody>
        </p:sp>
        <p:pic>
          <p:nvPicPr>
            <p:cNvPr id="10" name="그림 9" descr="블랙, 어둠이(가) 표시된 사진&#10;&#10;자동 생성된 설명">
              <a:extLst>
                <a:ext uri="{FF2B5EF4-FFF2-40B4-BE49-F238E27FC236}">
                  <a16:creationId xmlns:a16="http://schemas.microsoft.com/office/drawing/2014/main" id="{5E20CFE8-0A01-FF41-94EC-43101FE224E5}"/>
                </a:ext>
              </a:extLst>
            </p:cNvPr>
            <p:cNvPicPr>
              <a:picLocks noChangeAspect="1"/>
            </p:cNvPicPr>
            <p:nvPr/>
          </p:nvPicPr>
          <p:blipFill>
            <a:blip r:embed="rId4"/>
            <a:stretch>
              <a:fillRect/>
            </a:stretch>
          </p:blipFill>
          <p:spPr>
            <a:xfrm flipH="1">
              <a:off x="1006475" y="2188896"/>
              <a:ext cx="254000" cy="254000"/>
            </a:xfrm>
            <a:prstGeom prst="rect">
              <a:avLst/>
            </a:prstGeom>
          </p:spPr>
        </p:pic>
      </p:grpSp>
      <p:pic>
        <p:nvPicPr>
          <p:cNvPr id="16" name="그림 15" descr="의류, 인간의 얼굴, 사람, 소매이(가) 표시된 사진&#10;&#10;자동 생성된 설명">
            <a:extLst>
              <a:ext uri="{FF2B5EF4-FFF2-40B4-BE49-F238E27FC236}">
                <a16:creationId xmlns:a16="http://schemas.microsoft.com/office/drawing/2014/main" id="{812AA4AC-1FBD-E849-9D01-CBD42C8B3DC3}"/>
              </a:ext>
            </a:extLst>
          </p:cNvPr>
          <p:cNvPicPr>
            <a:picLocks noChangeAspect="1"/>
          </p:cNvPicPr>
          <p:nvPr/>
        </p:nvPicPr>
        <p:blipFill>
          <a:blip r:embed="rId5"/>
          <a:stretch>
            <a:fillRect/>
          </a:stretch>
        </p:blipFill>
        <p:spPr>
          <a:xfrm>
            <a:off x="6775450" y="2514600"/>
            <a:ext cx="3365500" cy="4343400"/>
          </a:xfrm>
          <a:prstGeom prst="rect">
            <a:avLst/>
          </a:prstGeom>
        </p:spPr>
      </p:pic>
    </p:spTree>
    <p:extLst>
      <p:ext uri="{BB962C8B-B14F-4D97-AF65-F5344CB8AC3E}">
        <p14:creationId xmlns:p14="http://schemas.microsoft.com/office/powerpoint/2010/main" val="85273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3"/>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i="1">
                  <a:latin typeface="NanumSquareOTF Bold" panose="020B0600000101010101" pitchFamily="34" charset="-127"/>
                  <a:ea typeface="NanumSquareOTF Bold" panose="020B0600000101010101" pitchFamily="34" charset="-127"/>
                </a:rPr>
                <a:t>Artists</a:t>
              </a:r>
              <a:endParaRPr kumimoji="1" lang="ko-KR" altLang="en-US" sz="1400" i="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1416050" y="2237184"/>
            <a:ext cx="8229600" cy="3801041"/>
          </a:xfrm>
          <a:prstGeom prst="rect">
            <a:avLst/>
          </a:prstGeom>
          <a:noFill/>
        </p:spPr>
        <p:txBody>
          <a:bodyPr wrap="square" rtlCol="0">
            <a:spAutoFit/>
          </a:bodyPr>
          <a:lstStyle/>
          <a:p>
            <a:endParaRPr kumimoji="1" lang="en-US" altLang="ko-KR" sz="1700" b="1">
              <a:latin typeface="NanumSquareOTF Bold" panose="020B0600000101010101" pitchFamily="34" charset="-127"/>
              <a:ea typeface="NanumSquareOTF Bold" panose="020B0600000101010101" pitchFamily="34" charset="-127"/>
            </a:endParaRPr>
          </a:p>
          <a:p>
            <a:r>
              <a:rPr kumimoji="1" lang="en-US" altLang="ko-KR" sz="1400" b="1">
                <a:latin typeface="NanumSquareOTF Bold" panose="020B0600000101010101" pitchFamily="34" charset="-127"/>
                <a:ea typeface="NanumSquareOTF Bold" panose="020B0600000101010101" pitchFamily="34" charset="-127"/>
              </a:rPr>
              <a:t>CV</a:t>
            </a:r>
          </a:p>
          <a:p>
            <a:endParaRPr kumimoji="1" lang="en-US" altLang="ko-KR" sz="1400" b="1">
              <a:latin typeface="NanumSquareOTF Bold" panose="020B0600000101010101" pitchFamily="34" charset="-127"/>
              <a:ea typeface="NanumSquareOTF Bold" panose="020B0600000101010101" pitchFamily="34" charset="-127"/>
            </a:endParaRPr>
          </a:p>
          <a:p>
            <a:r>
              <a:rPr lang="ko-KR" altLang="en-US" sz="1400"/>
              <a:t>現 </a:t>
            </a:r>
            <a:r>
              <a:rPr lang="en" altLang="ko-KR" sz="1400"/>
              <a:t>JIN Film </a:t>
            </a:r>
            <a:r>
              <a:rPr lang="ko-KR" altLang="en-US" sz="1400"/>
              <a:t>대표 </a:t>
            </a:r>
            <a:r>
              <a:rPr lang="en-US" altLang="ko-KR" sz="1400"/>
              <a:t>/ </a:t>
            </a:r>
            <a:r>
              <a:rPr lang="ko-KR" altLang="en-US" sz="1400"/>
              <a:t>대표작가 </a:t>
            </a:r>
            <a:r>
              <a:rPr lang="en-US" altLang="ko-KR" sz="1400"/>
              <a:t>(2023 ~ )</a:t>
            </a:r>
          </a:p>
          <a:p>
            <a:r>
              <a:rPr lang="ko-KR" altLang="en-US" sz="1400"/>
              <a:t>패션모델 축구팀 </a:t>
            </a:r>
            <a:r>
              <a:rPr lang="en-US" altLang="ko-KR" sz="1400"/>
              <a:t>290</a:t>
            </a:r>
            <a:r>
              <a:rPr lang="en" altLang="ko-KR" sz="1400"/>
              <a:t>fc </a:t>
            </a:r>
            <a:r>
              <a:rPr lang="ko-KR" altLang="en-US" sz="1400"/>
              <a:t>메인 촬영 작가</a:t>
            </a:r>
          </a:p>
          <a:p>
            <a:r>
              <a:rPr lang="en" altLang="ko-KR" sz="1400"/>
              <a:t>Team Zero Base x </a:t>
            </a:r>
            <a:r>
              <a:rPr lang="ko-KR" altLang="en-US" sz="1400"/>
              <a:t>배구선수 임성빈 홍보영상 촬영</a:t>
            </a:r>
            <a:r>
              <a:rPr lang="en-US" altLang="ko-KR" sz="1400"/>
              <a:t>, </a:t>
            </a:r>
            <a:r>
              <a:rPr lang="ko-KR" altLang="en-US" sz="1400"/>
              <a:t>편집</a:t>
            </a:r>
          </a:p>
          <a:p>
            <a:r>
              <a:rPr lang="ko-KR" altLang="en-US" sz="1400"/>
              <a:t>인천도시공사 </a:t>
            </a:r>
            <a:r>
              <a:rPr lang="en-US" altLang="ko-KR" sz="1400"/>
              <a:t>20</a:t>
            </a:r>
            <a:r>
              <a:rPr lang="ko-KR" altLang="en-US" sz="1400"/>
              <a:t>주년 회고록 프로필 사진 촬영</a:t>
            </a:r>
          </a:p>
          <a:p>
            <a:r>
              <a:rPr lang="ko-KR" altLang="en-US" sz="1400"/>
              <a:t>일반인 뮤지컬극단 </a:t>
            </a:r>
            <a:r>
              <a:rPr lang="en" altLang="ko-KR" sz="1400"/>
              <a:t>S.A.M </a:t>
            </a:r>
            <a:r>
              <a:rPr lang="ko-KR" altLang="en-US" sz="1400"/>
              <a:t>전속 작가</a:t>
            </a:r>
          </a:p>
          <a:p>
            <a:r>
              <a:rPr lang="en" altLang="ko-KR" sz="1400"/>
              <a:t>Gemstone Fitness </a:t>
            </a:r>
            <a:r>
              <a:rPr lang="ko-KR" altLang="en-US" sz="1400"/>
              <a:t>부산 서면점 스케치 사진 촬영</a:t>
            </a:r>
          </a:p>
          <a:p>
            <a:r>
              <a:rPr lang="en" altLang="ko-KR" sz="1400"/>
              <a:t>Kumotan </a:t>
            </a:r>
            <a:r>
              <a:rPr lang="ko-KR" altLang="en-US" sz="1400"/>
              <a:t>대구 매장스케치 촬영</a:t>
            </a:r>
            <a:r>
              <a:rPr lang="en-US" altLang="ko-KR" sz="1400"/>
              <a:t>, </a:t>
            </a:r>
            <a:r>
              <a:rPr lang="ko-KR" altLang="en-US" sz="1400"/>
              <a:t>홍보 영상 촬영</a:t>
            </a:r>
          </a:p>
          <a:p>
            <a:r>
              <a:rPr lang="ko-KR" altLang="en-US" sz="1400"/>
              <a:t>동국대 경찰사법대학 ‘캠퍼스폴리스’ 대내외 홍보영상 촬영</a:t>
            </a:r>
            <a:r>
              <a:rPr lang="en-US" altLang="ko-KR" sz="1400"/>
              <a:t>, </a:t>
            </a:r>
            <a:r>
              <a:rPr lang="ko-KR" altLang="en-US" sz="1400"/>
              <a:t>편집</a:t>
            </a:r>
          </a:p>
          <a:p>
            <a:r>
              <a:rPr lang="ko-KR" altLang="en-US" sz="1400"/>
              <a:t>은평 혁신 문화축제 영상 총 기획 및 편집</a:t>
            </a:r>
          </a:p>
          <a:p>
            <a:r>
              <a:rPr lang="ko-KR" altLang="en-US" sz="1400" b="1"/>
              <a:t>前</a:t>
            </a:r>
            <a:r>
              <a:rPr lang="ko-KR" altLang="en-US" sz="1400"/>
              <a:t> 광고대행사 </a:t>
            </a:r>
            <a:r>
              <a:rPr lang="en" altLang="ko-KR" sz="1400"/>
              <a:t>PNR</a:t>
            </a:r>
            <a:r>
              <a:rPr lang="ko-KR" altLang="en-US" sz="1400"/>
              <a:t>커뮤니케이션 영상 총괄 담당 </a:t>
            </a:r>
            <a:r>
              <a:rPr lang="en" altLang="ko-KR" sz="1400"/>
              <a:t>PD (2020 ~ 2023)</a:t>
            </a:r>
          </a:p>
          <a:p>
            <a:r>
              <a:rPr lang="ko-KR" altLang="en-US" sz="1400"/>
              <a:t>국립호남권생물자원관 </a:t>
            </a:r>
            <a:r>
              <a:rPr lang="en" altLang="ko-KR" sz="1400"/>
              <a:t>SNS </a:t>
            </a:r>
            <a:r>
              <a:rPr lang="ko-KR" altLang="en-US" sz="1400"/>
              <a:t>영상 촬영</a:t>
            </a:r>
            <a:r>
              <a:rPr lang="en-US" altLang="ko-KR" sz="1400"/>
              <a:t>, </a:t>
            </a:r>
            <a:r>
              <a:rPr lang="ko-KR" altLang="en-US" sz="1400"/>
              <a:t>편집 담당</a:t>
            </a:r>
          </a:p>
          <a:p>
            <a:endParaRPr kumimoji="1" lang="en-US" altLang="ko-KR" sz="1400">
              <a:latin typeface="NanumSquareOTF" panose="020B0600000101010101" pitchFamily="34" charset="-127"/>
              <a:ea typeface="NanumSquareOTF" panose="020B0600000101010101" pitchFamily="34" charset="-127"/>
            </a:endParaRPr>
          </a:p>
          <a:p>
            <a:r>
              <a:rPr kumimoji="1" lang="en-US" altLang="ko-KR" sz="1400">
                <a:latin typeface="NanumSquareOTF" panose="020B0600000101010101" pitchFamily="34" charset="-127"/>
                <a:ea typeface="NanumSquareOTF" panose="020B0600000101010101" pitchFamily="34" charset="-127"/>
              </a:rPr>
              <a:t>~</a:t>
            </a:r>
          </a:p>
          <a:p>
            <a:endParaRPr kumimoji="1" lang="en-US" altLang="ko-KR" sz="1400">
              <a:latin typeface="NanumSquareOTF" panose="020B0600000101010101" pitchFamily="34" charset="-127"/>
              <a:ea typeface="NanumSquareOTF" panose="020B0600000101010101" pitchFamily="34" charset="-127"/>
            </a:endParaRPr>
          </a:p>
        </p:txBody>
      </p:sp>
    </p:spTree>
    <p:extLst>
      <p:ext uri="{BB962C8B-B14F-4D97-AF65-F5344CB8AC3E}">
        <p14:creationId xmlns:p14="http://schemas.microsoft.com/office/powerpoint/2010/main" val="98744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2"/>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i="1">
                  <a:latin typeface="NanumSquareOTF Bold" panose="020B0600000101010101" pitchFamily="34" charset="-127"/>
                  <a:ea typeface="NanumSquareOTF Bold" panose="020B0600000101010101" pitchFamily="34" charset="-127"/>
                </a:rPr>
                <a:t>Artists</a:t>
              </a:r>
              <a:endParaRPr kumimoji="1" lang="ko-KR" altLang="en-US" sz="1400" i="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758825" y="2254208"/>
            <a:ext cx="8229600" cy="307777"/>
          </a:xfrm>
          <a:prstGeom prst="rect">
            <a:avLst/>
          </a:prstGeom>
          <a:noFill/>
        </p:spPr>
        <p:txBody>
          <a:bodyPr wrap="square" rtlCol="0">
            <a:spAutoFit/>
          </a:bodyPr>
          <a:lstStyle/>
          <a:p>
            <a:r>
              <a:rPr kumimoji="1" lang="en-US" altLang="ko-KR" sz="1400">
                <a:latin typeface="NanumSquareOTF" panose="020B0600000101010101" pitchFamily="34" charset="-127"/>
                <a:ea typeface="NanumSquareOTF" panose="020B0600000101010101" pitchFamily="34" charset="-127"/>
              </a:rPr>
              <a:t>PROFILE | </a:t>
            </a:r>
            <a:r>
              <a:rPr kumimoji="1" lang="ko-KR" altLang="en-US" sz="1400">
                <a:latin typeface="NanumSquareOTF" panose="020B0600000101010101" pitchFamily="34" charset="-127"/>
                <a:ea typeface="NanumSquareOTF" panose="020B0600000101010101" pitchFamily="34" charset="-127"/>
              </a:rPr>
              <a:t>남율</a:t>
            </a:r>
            <a:endParaRPr kumimoji="1" lang="en-US" altLang="ko-KR" sz="1400">
              <a:latin typeface="NanumSquareOTF" panose="020B0600000101010101" pitchFamily="34" charset="-127"/>
              <a:ea typeface="NanumSquareOTF" panose="020B0600000101010101" pitchFamily="34" charset="-127"/>
            </a:endParaRPr>
          </a:p>
        </p:txBody>
      </p:sp>
      <p:pic>
        <p:nvPicPr>
          <p:cNvPr id="13" name="그림 12" descr="사람, 인간의 얼굴, 목, 턱이(가) 표시된 사진&#10;&#10;자동 생성된 설명">
            <a:extLst>
              <a:ext uri="{FF2B5EF4-FFF2-40B4-BE49-F238E27FC236}">
                <a16:creationId xmlns:a16="http://schemas.microsoft.com/office/drawing/2014/main" id="{05875CBC-F0F4-C64F-B313-ED58472F9B85}"/>
              </a:ext>
            </a:extLst>
          </p:cNvPr>
          <p:cNvPicPr>
            <a:picLocks noChangeAspect="1"/>
          </p:cNvPicPr>
          <p:nvPr/>
        </p:nvPicPr>
        <p:blipFill>
          <a:blip r:embed="rId3"/>
          <a:stretch>
            <a:fillRect/>
          </a:stretch>
        </p:blipFill>
        <p:spPr>
          <a:xfrm>
            <a:off x="873125" y="2730500"/>
            <a:ext cx="968375" cy="1287804"/>
          </a:xfrm>
          <a:prstGeom prst="rect">
            <a:avLst/>
          </a:prstGeom>
        </p:spPr>
      </p:pic>
      <p:pic>
        <p:nvPicPr>
          <p:cNvPr id="16" name="그림 15" descr="사람, 인간의 얼굴, 목, 턱이(가) 표시된 사진&#10;&#10;자동 생성된 설명">
            <a:extLst>
              <a:ext uri="{FF2B5EF4-FFF2-40B4-BE49-F238E27FC236}">
                <a16:creationId xmlns:a16="http://schemas.microsoft.com/office/drawing/2014/main" id="{B0A13CD0-8454-9E46-9D02-88EAA278BDAC}"/>
              </a:ext>
            </a:extLst>
          </p:cNvPr>
          <p:cNvPicPr>
            <a:picLocks noChangeAspect="1"/>
          </p:cNvPicPr>
          <p:nvPr/>
        </p:nvPicPr>
        <p:blipFill>
          <a:blip r:embed="rId4"/>
          <a:stretch>
            <a:fillRect/>
          </a:stretch>
        </p:blipFill>
        <p:spPr>
          <a:xfrm>
            <a:off x="1974850" y="2730499"/>
            <a:ext cx="968375" cy="1288311"/>
          </a:xfrm>
          <a:prstGeom prst="rect">
            <a:avLst/>
          </a:prstGeom>
        </p:spPr>
      </p:pic>
      <p:pic>
        <p:nvPicPr>
          <p:cNvPr id="18" name="그림 17" descr="사람, 인간의 얼굴, 입술, 턱이(가) 표시된 사진&#10;&#10;자동 생성된 설명">
            <a:extLst>
              <a:ext uri="{FF2B5EF4-FFF2-40B4-BE49-F238E27FC236}">
                <a16:creationId xmlns:a16="http://schemas.microsoft.com/office/drawing/2014/main" id="{33B722BB-327A-5045-8E4B-6D896D3D5E6F}"/>
              </a:ext>
            </a:extLst>
          </p:cNvPr>
          <p:cNvPicPr>
            <a:picLocks noChangeAspect="1"/>
          </p:cNvPicPr>
          <p:nvPr/>
        </p:nvPicPr>
        <p:blipFill>
          <a:blip r:embed="rId5"/>
          <a:stretch>
            <a:fillRect/>
          </a:stretch>
        </p:blipFill>
        <p:spPr>
          <a:xfrm>
            <a:off x="3076575" y="2730499"/>
            <a:ext cx="968375" cy="1288310"/>
          </a:xfrm>
          <a:prstGeom prst="rect">
            <a:avLst/>
          </a:prstGeom>
        </p:spPr>
      </p:pic>
      <p:pic>
        <p:nvPicPr>
          <p:cNvPr id="22" name="그림 21" descr="사람, 의류, 인간의 얼굴, 건물이(가) 표시된 사진&#10;&#10;자동 생성된 설명">
            <a:extLst>
              <a:ext uri="{FF2B5EF4-FFF2-40B4-BE49-F238E27FC236}">
                <a16:creationId xmlns:a16="http://schemas.microsoft.com/office/drawing/2014/main" id="{6851E374-7615-2D45-9696-382F4EF9C3A1}"/>
              </a:ext>
            </a:extLst>
          </p:cNvPr>
          <p:cNvPicPr>
            <a:picLocks noChangeAspect="1"/>
          </p:cNvPicPr>
          <p:nvPr/>
        </p:nvPicPr>
        <p:blipFill>
          <a:blip r:embed="rId6"/>
          <a:stretch>
            <a:fillRect/>
          </a:stretch>
        </p:blipFill>
        <p:spPr>
          <a:xfrm>
            <a:off x="4178300" y="2711449"/>
            <a:ext cx="858537" cy="1287805"/>
          </a:xfrm>
          <a:prstGeom prst="rect">
            <a:avLst/>
          </a:prstGeom>
        </p:spPr>
      </p:pic>
      <p:sp>
        <p:nvSpPr>
          <p:cNvPr id="23" name="TextBox 22">
            <a:extLst>
              <a:ext uri="{FF2B5EF4-FFF2-40B4-BE49-F238E27FC236}">
                <a16:creationId xmlns:a16="http://schemas.microsoft.com/office/drawing/2014/main" id="{F0E7DC6F-7262-DD42-B541-8D2D7663B34F}"/>
              </a:ext>
            </a:extLst>
          </p:cNvPr>
          <p:cNvSpPr txBox="1"/>
          <p:nvPr/>
        </p:nvSpPr>
        <p:spPr>
          <a:xfrm>
            <a:off x="758825" y="4548527"/>
            <a:ext cx="8229600" cy="307777"/>
          </a:xfrm>
          <a:prstGeom prst="rect">
            <a:avLst/>
          </a:prstGeom>
          <a:noFill/>
        </p:spPr>
        <p:txBody>
          <a:bodyPr wrap="square" rtlCol="0">
            <a:spAutoFit/>
          </a:bodyPr>
          <a:lstStyle/>
          <a:p>
            <a:r>
              <a:rPr kumimoji="1" lang="en-US" altLang="ko-KR" sz="1400">
                <a:latin typeface="NanumSquareOTF" panose="020B0600000101010101" pitchFamily="34" charset="-127"/>
                <a:ea typeface="NanumSquareOTF" panose="020B0600000101010101" pitchFamily="34" charset="-127"/>
              </a:rPr>
              <a:t> SNAP | </a:t>
            </a:r>
            <a:r>
              <a:rPr kumimoji="1" lang="ko-KR" altLang="en-US" sz="1400">
                <a:latin typeface="NanumSquareOTF" panose="020B0600000101010101" pitchFamily="34" charset="-127"/>
                <a:ea typeface="NanumSquareOTF" panose="020B0600000101010101" pitchFamily="34" charset="-127"/>
              </a:rPr>
              <a:t>남율</a:t>
            </a:r>
            <a:endParaRPr kumimoji="1" lang="en-US" altLang="ko-KR" sz="1400">
              <a:latin typeface="NanumSquareOTF" panose="020B0600000101010101" pitchFamily="34" charset="-127"/>
              <a:ea typeface="NanumSquareOTF" panose="020B0600000101010101" pitchFamily="34" charset="-127"/>
            </a:endParaRPr>
          </a:p>
        </p:txBody>
      </p:sp>
      <p:pic>
        <p:nvPicPr>
          <p:cNvPr id="24" name="그림 23" descr="사람, 인간의 얼굴, 목, 턱이(가) 표시된 사진&#10;&#10;자동 생성된 설명">
            <a:extLst>
              <a:ext uri="{FF2B5EF4-FFF2-40B4-BE49-F238E27FC236}">
                <a16:creationId xmlns:a16="http://schemas.microsoft.com/office/drawing/2014/main" id="{C8807CC3-4DEF-5F4A-BD3B-393919454823}"/>
              </a:ext>
            </a:extLst>
          </p:cNvPr>
          <p:cNvPicPr>
            <a:picLocks noChangeAspect="1"/>
          </p:cNvPicPr>
          <p:nvPr/>
        </p:nvPicPr>
        <p:blipFill>
          <a:blip r:embed="rId3"/>
          <a:stretch>
            <a:fillRect/>
          </a:stretch>
        </p:blipFill>
        <p:spPr>
          <a:xfrm>
            <a:off x="873125" y="5024819"/>
            <a:ext cx="968375" cy="1287804"/>
          </a:xfrm>
          <a:prstGeom prst="rect">
            <a:avLst/>
          </a:prstGeom>
        </p:spPr>
      </p:pic>
      <p:pic>
        <p:nvPicPr>
          <p:cNvPr id="25" name="그림 24" descr="사람, 인간의 얼굴, 목, 턱이(가) 표시된 사진&#10;&#10;자동 생성된 설명">
            <a:extLst>
              <a:ext uri="{FF2B5EF4-FFF2-40B4-BE49-F238E27FC236}">
                <a16:creationId xmlns:a16="http://schemas.microsoft.com/office/drawing/2014/main" id="{A1BD1EDA-384E-134F-B5CA-63A4A3659903}"/>
              </a:ext>
            </a:extLst>
          </p:cNvPr>
          <p:cNvPicPr>
            <a:picLocks noChangeAspect="1"/>
          </p:cNvPicPr>
          <p:nvPr/>
        </p:nvPicPr>
        <p:blipFill>
          <a:blip r:embed="rId4"/>
          <a:stretch>
            <a:fillRect/>
          </a:stretch>
        </p:blipFill>
        <p:spPr>
          <a:xfrm>
            <a:off x="1974850" y="5024818"/>
            <a:ext cx="968375" cy="1288311"/>
          </a:xfrm>
          <a:prstGeom prst="rect">
            <a:avLst/>
          </a:prstGeom>
        </p:spPr>
      </p:pic>
      <p:pic>
        <p:nvPicPr>
          <p:cNvPr id="26" name="그림 25" descr="사람, 인간의 얼굴, 입술, 턱이(가) 표시된 사진&#10;&#10;자동 생성된 설명">
            <a:extLst>
              <a:ext uri="{FF2B5EF4-FFF2-40B4-BE49-F238E27FC236}">
                <a16:creationId xmlns:a16="http://schemas.microsoft.com/office/drawing/2014/main" id="{24C26245-5744-4340-A9D3-02ADF141416F}"/>
              </a:ext>
            </a:extLst>
          </p:cNvPr>
          <p:cNvPicPr>
            <a:picLocks noChangeAspect="1"/>
          </p:cNvPicPr>
          <p:nvPr/>
        </p:nvPicPr>
        <p:blipFill>
          <a:blip r:embed="rId5"/>
          <a:stretch>
            <a:fillRect/>
          </a:stretch>
        </p:blipFill>
        <p:spPr>
          <a:xfrm>
            <a:off x="3076575" y="5024818"/>
            <a:ext cx="968375" cy="1288310"/>
          </a:xfrm>
          <a:prstGeom prst="rect">
            <a:avLst/>
          </a:prstGeom>
        </p:spPr>
      </p:pic>
      <p:pic>
        <p:nvPicPr>
          <p:cNvPr id="27" name="그림 26" descr="사람, 의류, 인간의 얼굴, 건물이(가) 표시된 사진&#10;&#10;자동 생성된 설명">
            <a:extLst>
              <a:ext uri="{FF2B5EF4-FFF2-40B4-BE49-F238E27FC236}">
                <a16:creationId xmlns:a16="http://schemas.microsoft.com/office/drawing/2014/main" id="{CD830783-DC9A-2949-8FE9-A87E3691F073}"/>
              </a:ext>
            </a:extLst>
          </p:cNvPr>
          <p:cNvPicPr>
            <a:picLocks noChangeAspect="1"/>
          </p:cNvPicPr>
          <p:nvPr/>
        </p:nvPicPr>
        <p:blipFill>
          <a:blip r:embed="rId6"/>
          <a:stretch>
            <a:fillRect/>
          </a:stretch>
        </p:blipFill>
        <p:spPr>
          <a:xfrm>
            <a:off x="4178300" y="5005768"/>
            <a:ext cx="858537" cy="1287805"/>
          </a:xfrm>
          <a:prstGeom prst="rect">
            <a:avLst/>
          </a:prstGeom>
        </p:spPr>
      </p:pic>
    </p:spTree>
    <p:extLst>
      <p:ext uri="{BB962C8B-B14F-4D97-AF65-F5344CB8AC3E}">
        <p14:creationId xmlns:p14="http://schemas.microsoft.com/office/powerpoint/2010/main" val="392193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3"/>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i="1">
                  <a:latin typeface="NanumSquareOTF Bold" panose="020B0600000101010101" pitchFamily="34" charset="-127"/>
                  <a:ea typeface="NanumSquareOTF Bold" panose="020B0600000101010101" pitchFamily="34" charset="-127"/>
                </a:rPr>
                <a:t>Artists</a:t>
              </a:r>
              <a:endParaRPr kumimoji="1" lang="ko-KR" altLang="en-US" sz="1400" i="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758825" y="2190708"/>
            <a:ext cx="8229600" cy="307777"/>
          </a:xfrm>
          <a:prstGeom prst="rect">
            <a:avLst/>
          </a:prstGeom>
          <a:noFill/>
        </p:spPr>
        <p:txBody>
          <a:bodyPr wrap="square" rtlCol="0">
            <a:spAutoFit/>
          </a:bodyPr>
          <a:lstStyle/>
          <a:p>
            <a:r>
              <a:rPr kumimoji="1" lang="en-US" altLang="ko-KR" sz="1400">
                <a:latin typeface="NanumSquareOTF" panose="020B0600000101010101" pitchFamily="34" charset="-127"/>
                <a:ea typeface="NanumSquareOTF" panose="020B0600000101010101" pitchFamily="34" charset="-127"/>
              </a:rPr>
              <a:t>ADVERTISING | Fukuoka and July</a:t>
            </a:r>
          </a:p>
        </p:txBody>
      </p:sp>
      <p:pic>
        <p:nvPicPr>
          <p:cNvPr id="3" name="그림 2" descr="육상 차량, 차량, 텍스트, 도로이(가) 표시된 사진&#10;&#10;자동 생성된 설명">
            <a:extLst>
              <a:ext uri="{FF2B5EF4-FFF2-40B4-BE49-F238E27FC236}">
                <a16:creationId xmlns:a16="http://schemas.microsoft.com/office/drawing/2014/main" id="{DDF00F90-C873-A043-B128-C6A6215FAA3C}"/>
              </a:ext>
            </a:extLst>
          </p:cNvPr>
          <p:cNvPicPr>
            <a:picLocks noChangeAspect="1"/>
          </p:cNvPicPr>
          <p:nvPr/>
        </p:nvPicPr>
        <p:blipFill>
          <a:blip r:embed="rId4"/>
          <a:stretch>
            <a:fillRect/>
          </a:stretch>
        </p:blipFill>
        <p:spPr>
          <a:xfrm>
            <a:off x="777875" y="2731016"/>
            <a:ext cx="4476750" cy="2209800"/>
          </a:xfrm>
          <a:prstGeom prst="rect">
            <a:avLst/>
          </a:prstGeom>
        </p:spPr>
      </p:pic>
      <p:pic>
        <p:nvPicPr>
          <p:cNvPr id="20" name="그림 19" descr="요리, 국수, 실내, 중국 음식이(가) 표시된 사진&#10;&#10;자동 생성된 설명">
            <a:extLst>
              <a:ext uri="{FF2B5EF4-FFF2-40B4-BE49-F238E27FC236}">
                <a16:creationId xmlns:a16="http://schemas.microsoft.com/office/drawing/2014/main" id="{5E74B5F6-C1D9-954E-98D6-AA6B8AB0B502}"/>
              </a:ext>
            </a:extLst>
          </p:cNvPr>
          <p:cNvPicPr>
            <a:picLocks noChangeAspect="1"/>
          </p:cNvPicPr>
          <p:nvPr/>
        </p:nvPicPr>
        <p:blipFill>
          <a:blip r:embed="rId5"/>
          <a:stretch>
            <a:fillRect/>
          </a:stretch>
        </p:blipFill>
        <p:spPr>
          <a:xfrm>
            <a:off x="777875" y="5486400"/>
            <a:ext cx="3365500" cy="1371600"/>
          </a:xfrm>
          <a:prstGeom prst="rect">
            <a:avLst/>
          </a:prstGeom>
        </p:spPr>
      </p:pic>
    </p:spTree>
    <p:extLst>
      <p:ext uri="{BB962C8B-B14F-4D97-AF65-F5344CB8AC3E}">
        <p14:creationId xmlns:p14="http://schemas.microsoft.com/office/powerpoint/2010/main" val="30479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3"/>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i="1">
                  <a:latin typeface="NanumSquareOTF Bold" panose="020B0600000101010101" pitchFamily="34" charset="-127"/>
                  <a:ea typeface="NanumSquareOTF Bold" panose="020B0600000101010101" pitchFamily="34" charset="-127"/>
                </a:rPr>
                <a:t>Artists</a:t>
              </a:r>
              <a:endParaRPr kumimoji="1" lang="ko-KR" altLang="en-US" sz="1400" i="1">
                <a:latin typeface="NanumSquareOTF Bold" panose="020B0600000101010101" pitchFamily="34" charset="-127"/>
                <a:ea typeface="NanumSquareOTF Bold"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panose="020B0600000101010101" pitchFamily="34" charset="-127"/>
                <a:ea typeface="NanumSquareOTF"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Contact</a:t>
              </a:r>
              <a:endParaRPr kumimoji="1" lang="ko-KR" altLang="en-US" sz="1400">
                <a:latin typeface="NanumSquareOTF" panose="020B0600000101010101" pitchFamily="34" charset="-127"/>
                <a:ea typeface="NanumSquareOTF"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758825" y="2190708"/>
            <a:ext cx="8229600" cy="307777"/>
          </a:xfrm>
          <a:prstGeom prst="rect">
            <a:avLst/>
          </a:prstGeom>
          <a:noFill/>
        </p:spPr>
        <p:txBody>
          <a:bodyPr wrap="square" rtlCol="0">
            <a:spAutoFit/>
          </a:bodyPr>
          <a:lstStyle/>
          <a:p>
            <a:r>
              <a:rPr kumimoji="1" lang="en-US" altLang="ko-KR" sz="1400">
                <a:latin typeface="NanumSquareOTF" panose="020B0600000101010101" pitchFamily="34" charset="-127"/>
                <a:ea typeface="NanumSquareOTF" panose="020B0600000101010101" pitchFamily="34" charset="-127"/>
              </a:rPr>
              <a:t>ADVERTISING | Kumotan</a:t>
            </a:r>
          </a:p>
        </p:txBody>
      </p:sp>
      <p:pic>
        <p:nvPicPr>
          <p:cNvPr id="14" name="그림 13" descr="음식, 요리, 실내, 식사이(가) 표시된 사진&#10;&#10;자동 생성된 설명">
            <a:extLst>
              <a:ext uri="{FF2B5EF4-FFF2-40B4-BE49-F238E27FC236}">
                <a16:creationId xmlns:a16="http://schemas.microsoft.com/office/drawing/2014/main" id="{5253D819-57F9-544E-9007-7D746405973B}"/>
              </a:ext>
            </a:extLst>
          </p:cNvPr>
          <p:cNvPicPr>
            <a:picLocks noChangeAspect="1"/>
          </p:cNvPicPr>
          <p:nvPr/>
        </p:nvPicPr>
        <p:blipFill>
          <a:blip r:embed="rId4"/>
          <a:stretch>
            <a:fillRect/>
          </a:stretch>
        </p:blipFill>
        <p:spPr>
          <a:xfrm>
            <a:off x="784225" y="2640631"/>
            <a:ext cx="3396925" cy="4217369"/>
          </a:xfrm>
          <a:prstGeom prst="rect">
            <a:avLst/>
          </a:prstGeom>
        </p:spPr>
      </p:pic>
    </p:spTree>
    <p:extLst>
      <p:ext uri="{BB962C8B-B14F-4D97-AF65-F5344CB8AC3E}">
        <p14:creationId xmlns:p14="http://schemas.microsoft.com/office/powerpoint/2010/main" val="302334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블랙, 어둠이(가) 표시된 사진&#10;&#10;자동 생성된 설명">
            <a:extLst>
              <a:ext uri="{FF2B5EF4-FFF2-40B4-BE49-F238E27FC236}">
                <a16:creationId xmlns:a16="http://schemas.microsoft.com/office/drawing/2014/main" id="{586F466A-55E9-D844-822D-3580C1A6ADBD}"/>
              </a:ext>
            </a:extLst>
          </p:cNvPr>
          <p:cNvPicPr>
            <a:picLocks noChangeAspect="1"/>
          </p:cNvPicPr>
          <p:nvPr/>
        </p:nvPicPr>
        <p:blipFill>
          <a:blip r:embed="rId2"/>
          <a:stretch>
            <a:fillRect/>
          </a:stretch>
        </p:blipFill>
        <p:spPr>
          <a:xfrm>
            <a:off x="5219700" y="0"/>
            <a:ext cx="1409700" cy="1409700"/>
          </a:xfrm>
          <a:prstGeom prst="rect">
            <a:avLst/>
          </a:prstGeom>
        </p:spPr>
      </p:pic>
      <p:grpSp>
        <p:nvGrpSpPr>
          <p:cNvPr id="9" name="그룹 8">
            <a:extLst>
              <a:ext uri="{FF2B5EF4-FFF2-40B4-BE49-F238E27FC236}">
                <a16:creationId xmlns:a16="http://schemas.microsoft.com/office/drawing/2014/main" id="{7B01BC77-B3E2-D142-805F-92B2686F38A7}"/>
              </a:ext>
            </a:extLst>
          </p:cNvPr>
          <p:cNvGrpSpPr/>
          <p:nvPr/>
        </p:nvGrpSpPr>
        <p:grpSpPr>
          <a:xfrm>
            <a:off x="3225800" y="1314450"/>
            <a:ext cx="6915150" cy="314643"/>
            <a:chOff x="3187700" y="1390650"/>
            <a:chExt cx="6915150" cy="314643"/>
          </a:xfrm>
        </p:grpSpPr>
        <p:sp>
          <p:nvSpPr>
            <p:cNvPr id="6" name="TextBox 5">
              <a:extLst>
                <a:ext uri="{FF2B5EF4-FFF2-40B4-BE49-F238E27FC236}">
                  <a16:creationId xmlns:a16="http://schemas.microsoft.com/office/drawing/2014/main" id="{017B05BC-A1FC-6D44-9239-AF760D43939F}"/>
                </a:ext>
              </a:extLst>
            </p:cNvPr>
            <p:cNvSpPr txBox="1"/>
            <p:nvPr/>
          </p:nvSpPr>
          <p:spPr>
            <a:xfrm>
              <a:off x="5492750" y="1390650"/>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Artists</a:t>
              </a:r>
              <a:endParaRPr kumimoji="1" lang="ko-KR" altLang="en-US" sz="1400">
                <a:latin typeface="NanumSquareOTF" panose="020B0600000101010101" pitchFamily="34" charset="-127"/>
                <a:ea typeface="NanumSquareOTF" panose="020B0600000101010101" pitchFamily="34" charset="-127"/>
              </a:endParaRPr>
            </a:p>
          </p:txBody>
        </p:sp>
        <p:sp>
          <p:nvSpPr>
            <p:cNvPr id="7" name="TextBox 6">
              <a:extLst>
                <a:ext uri="{FF2B5EF4-FFF2-40B4-BE49-F238E27FC236}">
                  <a16:creationId xmlns:a16="http://schemas.microsoft.com/office/drawing/2014/main" id="{60702176-4D71-EC46-B2A1-5AF81B52FDCE}"/>
                </a:ext>
              </a:extLst>
            </p:cNvPr>
            <p:cNvSpPr txBox="1"/>
            <p:nvPr/>
          </p:nvSpPr>
          <p:spPr>
            <a:xfrm>
              <a:off x="3187700" y="1397516"/>
              <a:ext cx="2305050" cy="307777"/>
            </a:xfrm>
            <a:prstGeom prst="rect">
              <a:avLst/>
            </a:prstGeom>
            <a:noFill/>
          </p:spPr>
          <p:txBody>
            <a:bodyPr wrap="square" rtlCol="0">
              <a:spAutoFit/>
            </a:bodyPr>
            <a:lstStyle/>
            <a:p>
              <a:r>
                <a:rPr kumimoji="1" lang="en-US" altLang="ko-KR" sz="1400">
                  <a:latin typeface="NanumSquareOTF Bold" panose="020B0600000101010101" pitchFamily="34" charset="-127"/>
                  <a:ea typeface="NanumSquareOTF Bold" panose="020B0600000101010101" pitchFamily="34" charset="-127"/>
                </a:rPr>
                <a:t>About</a:t>
              </a:r>
              <a:endParaRPr kumimoji="1" lang="ko-KR" altLang="en-US" sz="1400">
                <a:latin typeface="NanumSquareOTF Bold" panose="020B0600000101010101" pitchFamily="34" charset="-127"/>
                <a:ea typeface="NanumSquareOTF Bold" panose="020B0600000101010101" pitchFamily="34" charset="-127"/>
              </a:endParaRPr>
            </a:p>
          </p:txBody>
        </p:sp>
        <p:sp>
          <p:nvSpPr>
            <p:cNvPr id="8" name="TextBox 7">
              <a:extLst>
                <a:ext uri="{FF2B5EF4-FFF2-40B4-BE49-F238E27FC236}">
                  <a16:creationId xmlns:a16="http://schemas.microsoft.com/office/drawing/2014/main" id="{47A045DE-1747-9945-8EE9-E2D7A35E8FFF}"/>
                </a:ext>
              </a:extLst>
            </p:cNvPr>
            <p:cNvSpPr txBox="1"/>
            <p:nvPr/>
          </p:nvSpPr>
          <p:spPr>
            <a:xfrm>
              <a:off x="7797800" y="1390650"/>
              <a:ext cx="2305050" cy="307777"/>
            </a:xfrm>
            <a:prstGeom prst="rect">
              <a:avLst/>
            </a:prstGeom>
            <a:noFill/>
          </p:spPr>
          <p:txBody>
            <a:bodyPr wrap="square" rtlCol="0">
              <a:spAutoFit/>
            </a:bodyPr>
            <a:lstStyle/>
            <a:p>
              <a:r>
                <a:rPr kumimoji="1" lang="en-US" altLang="ko-KR" sz="1400" b="1" i="1">
                  <a:latin typeface="NanumSquareOTF Bold" panose="020B0600000101010101" pitchFamily="34" charset="-127"/>
                  <a:ea typeface="NanumSquareOTF Bold" panose="020B0600000101010101" pitchFamily="34" charset="-127"/>
                </a:rPr>
                <a:t>Contact</a:t>
              </a:r>
              <a:endParaRPr kumimoji="1" lang="ko-KR" altLang="en-US" sz="1400" b="1" i="1">
                <a:latin typeface="NanumSquareOTF Bold" panose="020B0600000101010101" pitchFamily="34" charset="-127"/>
                <a:ea typeface="NanumSquareOTF Bold" panose="020B0600000101010101" pitchFamily="34" charset="-127"/>
              </a:endParaRPr>
            </a:p>
          </p:txBody>
        </p:sp>
      </p:grpSp>
      <p:sp>
        <p:nvSpPr>
          <p:cNvPr id="12" name="TextBox 11">
            <a:extLst>
              <a:ext uri="{FF2B5EF4-FFF2-40B4-BE49-F238E27FC236}">
                <a16:creationId xmlns:a16="http://schemas.microsoft.com/office/drawing/2014/main" id="{ED38DEF0-82B8-3147-AD09-396ABCE16A31}"/>
              </a:ext>
            </a:extLst>
          </p:cNvPr>
          <p:cNvSpPr txBox="1"/>
          <p:nvPr/>
        </p:nvSpPr>
        <p:spPr>
          <a:xfrm>
            <a:off x="2292350" y="2216150"/>
            <a:ext cx="7264400" cy="3727046"/>
          </a:xfrm>
          <a:prstGeom prst="rect">
            <a:avLst/>
          </a:prstGeom>
          <a:noFill/>
        </p:spPr>
        <p:txBody>
          <a:bodyPr wrap="square" rtlCol="0">
            <a:spAutoFit/>
          </a:bodyPr>
          <a:lstStyle/>
          <a:p>
            <a:pPr algn="ctr">
              <a:lnSpc>
                <a:spcPct val="150000"/>
              </a:lnSpc>
            </a:pPr>
            <a:r>
              <a:rPr kumimoji="1" lang="en-US" altLang="ko-KR" sz="1700" b="0" i="0">
                <a:solidFill>
                  <a:srgbClr val="374151"/>
                </a:solidFill>
                <a:effectLst/>
                <a:latin typeface="NanumSquareOTF" panose="020B0600000101010101" pitchFamily="34" charset="-127"/>
                <a:ea typeface="NanumSquareOTF" panose="020B0600000101010101" pitchFamily="34" charset="-127"/>
              </a:rPr>
              <a:t>JINFILM</a:t>
            </a:r>
          </a:p>
          <a:p>
            <a:pPr algn="ctr">
              <a:lnSpc>
                <a:spcPct val="150000"/>
              </a:lnSpc>
            </a:pPr>
            <a:r>
              <a:rPr kumimoji="1" lang="en-US" altLang="ko-KR" sz="1700">
                <a:solidFill>
                  <a:srgbClr val="374151"/>
                </a:solidFill>
                <a:latin typeface="NanumSquareOTF" panose="020B0600000101010101" pitchFamily="34" charset="-127"/>
                <a:ea typeface="NanumSquareOTF" panose="020B0600000101010101" pitchFamily="34" charset="-127"/>
              </a:rPr>
              <a:t>Contact us via E-mail or Calling</a:t>
            </a:r>
            <a:endParaRPr lang="en-US" altLang="ko-KR" sz="1700">
              <a:solidFill>
                <a:srgbClr val="374151"/>
              </a:solidFill>
              <a:latin typeface="NanumSquareOTF" panose="020B0600000101010101" pitchFamily="34" charset="-127"/>
              <a:ea typeface="NanumSquareOTF" panose="020B0600000101010101" pitchFamily="34" charset="-127"/>
            </a:endParaRPr>
          </a:p>
          <a:p>
            <a:pPr algn="ctr"/>
            <a:endParaRPr lang="en-US" altLang="ko-KR" sz="1700">
              <a:solidFill>
                <a:srgbClr val="374151"/>
              </a:solidFill>
              <a:latin typeface="NanumSquareOTF" panose="020B0600000101010101" pitchFamily="34" charset="-127"/>
              <a:ea typeface="NanumSquareOTF" panose="020B0600000101010101" pitchFamily="34" charset="-127"/>
            </a:endParaRPr>
          </a:p>
          <a:p>
            <a:pPr algn="ctr"/>
            <a:r>
              <a:rPr kumimoji="1" lang="en-US" altLang="ko-KR" sz="1700">
                <a:solidFill>
                  <a:srgbClr val="374151"/>
                </a:solidFill>
                <a:latin typeface="NanumSquareOTF" panose="020B0600000101010101" pitchFamily="34" charset="-127"/>
                <a:ea typeface="NanumSquareOTF" panose="020B0600000101010101" pitchFamily="34" charset="-127"/>
              </a:rPr>
              <a:t>GOOGLE MAP | KAKAO MAP</a:t>
            </a:r>
          </a:p>
          <a:p>
            <a:br>
              <a:rPr lang="en" altLang="ko-KR" sz="1600">
                <a:latin typeface="NanumSquareOTF" panose="020B0600000101010101" pitchFamily="34" charset="-127"/>
                <a:ea typeface="NanumSquareOTF" panose="020B0600000101010101" pitchFamily="34" charset="-127"/>
              </a:rPr>
            </a:br>
            <a:endParaRPr lang="en" altLang="ko-KR" sz="1600">
              <a:latin typeface="NanumSquareOTF" panose="020B0600000101010101" pitchFamily="34" charset="-127"/>
              <a:ea typeface="NanumSquareOTF" panose="020B0600000101010101" pitchFamily="34" charset="-127"/>
            </a:endParaRPr>
          </a:p>
          <a:p>
            <a:pPr algn="ctr">
              <a:lnSpc>
                <a:spcPct val="150000"/>
              </a:lnSpc>
            </a:pPr>
            <a:r>
              <a:rPr kumimoji="1" lang="ko-KR" altLang="en-US" sz="1700" b="0" i="0">
                <a:solidFill>
                  <a:srgbClr val="374151"/>
                </a:solidFill>
                <a:effectLst/>
                <a:latin typeface="NanumSquareOTF" panose="020B0600000101010101" pitchFamily="34" charset="-127"/>
                <a:ea typeface="NanumSquareOTF" panose="020B0600000101010101" pitchFamily="34" charset="-127"/>
              </a:rPr>
              <a:t>서울시 중구 필동로 </a:t>
            </a:r>
            <a:r>
              <a:rPr kumimoji="1" lang="en-US" altLang="ko-KR" sz="1700" b="0" i="0">
                <a:solidFill>
                  <a:srgbClr val="374151"/>
                </a:solidFill>
                <a:effectLst/>
                <a:latin typeface="NanumSquareOTF" panose="020B0600000101010101" pitchFamily="34" charset="-127"/>
                <a:ea typeface="NanumSquareOTF" panose="020B0600000101010101" pitchFamily="34" charset="-127"/>
              </a:rPr>
              <a:t>1</a:t>
            </a:r>
            <a:r>
              <a:rPr kumimoji="1" lang="ko-KR" altLang="en-US" sz="1700" b="0" i="0">
                <a:solidFill>
                  <a:srgbClr val="374151"/>
                </a:solidFill>
                <a:effectLst/>
                <a:latin typeface="NanumSquareOTF" panose="020B0600000101010101" pitchFamily="34" charset="-127"/>
                <a:ea typeface="NanumSquareOTF" panose="020B0600000101010101" pitchFamily="34" charset="-127"/>
              </a:rPr>
              <a:t>길 </a:t>
            </a:r>
            <a:r>
              <a:rPr kumimoji="1" lang="en-US" altLang="ko-KR" sz="1700" b="0" i="0">
                <a:solidFill>
                  <a:srgbClr val="374151"/>
                </a:solidFill>
                <a:effectLst/>
                <a:latin typeface="NanumSquareOTF" panose="020B0600000101010101" pitchFamily="34" charset="-127"/>
                <a:ea typeface="NanumSquareOTF" panose="020B0600000101010101" pitchFamily="34" charset="-127"/>
              </a:rPr>
              <a:t>30</a:t>
            </a:r>
            <a:r>
              <a:rPr kumimoji="1" lang="ko-KR" altLang="en-US" sz="1700" b="0" i="0">
                <a:solidFill>
                  <a:srgbClr val="374151"/>
                </a:solidFill>
                <a:effectLst/>
                <a:latin typeface="NanumSquareOTF" panose="020B0600000101010101" pitchFamily="34" charset="-127"/>
                <a:ea typeface="NanumSquareOTF" panose="020B0600000101010101" pitchFamily="34" charset="-127"/>
              </a:rPr>
              <a:t> 동국대학교 </a:t>
            </a:r>
            <a:r>
              <a:rPr kumimoji="1" lang="en-US" altLang="ko-KR" sz="1700" b="0" i="0">
                <a:solidFill>
                  <a:srgbClr val="374151"/>
                </a:solidFill>
                <a:effectLst/>
                <a:latin typeface="NanumSquareOTF" panose="020B0600000101010101" pitchFamily="34" charset="-127"/>
                <a:ea typeface="NanumSquareOTF" panose="020B0600000101010101" pitchFamily="34" charset="-127"/>
              </a:rPr>
              <a:t>102</a:t>
            </a:r>
            <a:r>
              <a:rPr kumimoji="1" lang="ko-KR" altLang="en-US" sz="1700" b="0" i="0">
                <a:solidFill>
                  <a:srgbClr val="374151"/>
                </a:solidFill>
                <a:effectLst/>
                <a:latin typeface="NanumSquareOTF" panose="020B0600000101010101" pitchFamily="34" charset="-127"/>
                <a:ea typeface="NanumSquareOTF" panose="020B0600000101010101" pitchFamily="34" charset="-127"/>
              </a:rPr>
              <a:t>호</a:t>
            </a:r>
            <a:endParaRPr kumimoji="1" lang="en-US" altLang="ko-KR" sz="1700" b="0" i="0">
              <a:solidFill>
                <a:srgbClr val="374151"/>
              </a:solidFill>
              <a:effectLst/>
              <a:latin typeface="NanumSquareOTF" panose="020B0600000101010101" pitchFamily="34" charset="-127"/>
              <a:ea typeface="NanumSquareOTF" panose="020B0600000101010101" pitchFamily="34" charset="-127"/>
            </a:endParaRPr>
          </a:p>
          <a:p>
            <a:pPr algn="ctr">
              <a:lnSpc>
                <a:spcPct val="150000"/>
              </a:lnSpc>
            </a:pPr>
            <a:r>
              <a:rPr lang="en" altLang="ko-KR" sz="1600" b="0" i="0">
                <a:effectLst/>
                <a:latin typeface="NanumSquareOTF_ac" panose="020B0600000101010101" pitchFamily="34" charset="-127"/>
                <a:ea typeface="NanumSquareOTF_ac" panose="020B0600000101010101" pitchFamily="34" charset="-127"/>
              </a:rPr>
              <a:t>30, Pildong-ro 1-gil, Jung-gu, Seoul, Republic of Korea</a:t>
            </a:r>
            <a:endParaRPr kumimoji="1" lang="en-US" altLang="ko-KR" sz="1700">
              <a:solidFill>
                <a:srgbClr val="374151"/>
              </a:solidFill>
              <a:latin typeface="NanumSquareOTF_ac" panose="020B0600000101010101" pitchFamily="34" charset="-127"/>
              <a:ea typeface="NanumSquareOTF_ac" panose="020B0600000101010101" pitchFamily="34" charset="-127"/>
            </a:endParaRPr>
          </a:p>
          <a:p>
            <a:pPr algn="ctr">
              <a:lnSpc>
                <a:spcPct val="150000"/>
              </a:lnSpc>
            </a:pPr>
            <a:r>
              <a:rPr lang="en" altLang="ko-KR" sz="1600" b="1" i="0">
                <a:solidFill>
                  <a:srgbClr val="000000"/>
                </a:solidFill>
                <a:effectLst/>
                <a:latin typeface="NanumSquareOTF_ac Bold" panose="020B0600000101010101" pitchFamily="34" charset="-127"/>
                <a:ea typeface="NanumSquareOTF_ac Bold" panose="020B0600000101010101" pitchFamily="34" charset="-127"/>
              </a:rPr>
              <a:t>+82-(0)2-</a:t>
            </a:r>
            <a:r>
              <a:rPr lang="en-US" altLang="ko-KR" sz="1600" b="1" i="0">
                <a:solidFill>
                  <a:srgbClr val="000000"/>
                </a:solidFill>
                <a:effectLst/>
                <a:latin typeface="NanumSquareOTF_ac Bold" panose="020B0600000101010101" pitchFamily="34" charset="-127"/>
                <a:ea typeface="NanumSquareOTF_ac Bold" panose="020B0600000101010101" pitchFamily="34" charset="-127"/>
              </a:rPr>
              <a:t>1212-1212</a:t>
            </a:r>
            <a:br>
              <a:rPr lang="en" altLang="ko-KR" sz="1600">
                <a:latin typeface="NanumSquareOTF_ac" panose="020B0600000101010101" pitchFamily="34" charset="-127"/>
                <a:ea typeface="NanumSquareOTF_ac" panose="020B0600000101010101" pitchFamily="34" charset="-127"/>
              </a:rPr>
            </a:br>
            <a:r>
              <a:rPr lang="en-US" altLang="ko-KR" sz="1600" b="1">
                <a:solidFill>
                  <a:srgbClr val="000000"/>
                </a:solidFill>
                <a:latin typeface="NanumSquareOTF_ac Bold" panose="020B0600000101010101" pitchFamily="34" charset="-127"/>
                <a:ea typeface="NanumSquareOTF_ac Bold" panose="020B0600000101010101" pitchFamily="34" charset="-127"/>
                <a:hlinkClick r:id="rId3"/>
              </a:rPr>
              <a:t>jinfilm@kakao.com</a:t>
            </a:r>
            <a:endParaRPr lang="en-US" altLang="ko-KR" sz="1600" b="1">
              <a:solidFill>
                <a:srgbClr val="000000"/>
              </a:solidFill>
              <a:latin typeface="NanumSquareOTF_ac Bold" panose="020B0600000101010101" pitchFamily="34" charset="-127"/>
              <a:ea typeface="NanumSquareOTF_ac Bold" panose="020B0600000101010101" pitchFamily="34" charset="-127"/>
            </a:endParaRPr>
          </a:p>
          <a:p>
            <a:pPr algn="ctr">
              <a:lnSpc>
                <a:spcPct val="150000"/>
              </a:lnSpc>
            </a:pPr>
            <a:r>
              <a:rPr kumimoji="1" lang="en-US" altLang="ko-KR" sz="1600" b="1">
                <a:solidFill>
                  <a:srgbClr val="000000"/>
                </a:solidFill>
                <a:latin typeface="NanumSquareOTF_ac Bold" panose="020B0600000101010101" pitchFamily="34" charset="-127"/>
                <a:ea typeface="NanumSquareOTF_ac Bold" panose="020B0600000101010101" pitchFamily="34" charset="-127"/>
              </a:rPr>
              <a:t>INSTA : @jinfilm</a:t>
            </a:r>
            <a:endParaRPr kumimoji="1" lang="en-US" altLang="ko-KR" sz="1700">
              <a:latin typeface="NanumSquareOTF_ac" panose="020B0600000101010101" pitchFamily="34" charset="-127"/>
              <a:ea typeface="NanumSquareOTF_ac" panose="020B0600000101010101" pitchFamily="34" charset="-127"/>
            </a:endParaRPr>
          </a:p>
        </p:txBody>
      </p:sp>
    </p:spTree>
    <p:extLst>
      <p:ext uri="{BB962C8B-B14F-4D97-AF65-F5344CB8AC3E}">
        <p14:creationId xmlns:p14="http://schemas.microsoft.com/office/powerpoint/2010/main" val="9249601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9761</TotalTime>
  <Words>409</Words>
  <Application>Microsoft Macintosh PowerPoint</Application>
  <PresentationFormat>와이드스크린</PresentationFormat>
  <Paragraphs>78</Paragraphs>
  <Slides>8</Slides>
  <Notes>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8</vt:i4>
      </vt:variant>
    </vt:vector>
  </HeadingPairs>
  <TitlesOfParts>
    <vt:vector size="15" baseType="lpstr">
      <vt:lpstr>맑은 고딕</vt:lpstr>
      <vt:lpstr>NanumSquareOTF</vt:lpstr>
      <vt:lpstr>NanumSquareOTF Bold</vt:lpstr>
      <vt:lpstr>NanumSquareOTF_ac</vt:lpstr>
      <vt:lpstr>NanumSquareOTF_ac Bold</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이지환</dc:creator>
  <cp:lastModifiedBy>이지환</cp:lastModifiedBy>
  <cp:revision>3</cp:revision>
  <dcterms:created xsi:type="dcterms:W3CDTF">2023-10-30T08:23:46Z</dcterms:created>
  <dcterms:modified xsi:type="dcterms:W3CDTF">2023-12-26T01:16:55Z</dcterms:modified>
</cp:coreProperties>
</file>